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5" r:id="rId8"/>
    <p:sldId id="264" r:id="rId9"/>
    <p:sldId id="261" r:id="rId10"/>
    <p:sldId id="273" r:id="rId11"/>
    <p:sldId id="269" r:id="rId12"/>
    <p:sldId id="266" r:id="rId13"/>
    <p:sldId id="275" r:id="rId14"/>
    <p:sldId id="267" r:id="rId15"/>
    <p:sldId id="272" r:id="rId16"/>
    <p:sldId id="277" r:id="rId17"/>
    <p:sldId id="278" r:id="rId18"/>
    <p:sldId id="280" r:id="rId19"/>
    <p:sldId id="268" r:id="rId20"/>
    <p:sldId id="274" r:id="rId21"/>
    <p:sldId id="270" r:id="rId22"/>
    <p:sldId id="271" r:id="rId23"/>
    <p:sldId id="279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3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iteachit.net/onscroll/onscroll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teachit.net/reference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MCOSS2WED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JavaScript: </a:t>
            </a:r>
            <a:r>
              <a:rPr lang="en-US" dirty="0" err="1" smtClean="0"/>
              <a:t>onscroll</a:t>
            </a:r>
            <a:endParaRPr lang="en-US" dirty="0"/>
          </a:p>
        </p:txBody>
      </p:sp>
      <p:pic>
        <p:nvPicPr>
          <p:cNvPr id="5" name="Picture 4" descr="File 14-11-2016, 09 54 46.jpe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7" b="89885" l="0" r="92867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63948" y="2584723"/>
            <a:ext cx="4190999" cy="31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The width should be set to 100%.</a:t>
            </a:r>
          </a:p>
          <a:p>
            <a:r>
              <a:rPr lang="en-US" dirty="0" smtClean="0">
                <a:latin typeface="Calibri"/>
                <a:cs typeface="Calibri"/>
              </a:rPr>
              <a:t>Set the </a:t>
            </a:r>
            <a:r>
              <a:rPr lang="en-US" b="1" dirty="0" smtClean="0">
                <a:latin typeface="Calibri"/>
                <a:cs typeface="Calibri"/>
              </a:rPr>
              <a:t>display</a:t>
            </a:r>
            <a:r>
              <a:rPr lang="en-US" dirty="0" smtClean="0">
                <a:latin typeface="Calibri"/>
                <a:cs typeface="Calibri"/>
              </a:rPr>
              <a:t>, </a:t>
            </a:r>
            <a:r>
              <a:rPr lang="en-US" b="1" dirty="0" smtClean="0">
                <a:latin typeface="Calibri"/>
                <a:cs typeface="Calibri"/>
              </a:rPr>
              <a:t>position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and </a:t>
            </a:r>
            <a:r>
              <a:rPr lang="en-US" b="1" dirty="0" smtClean="0">
                <a:latin typeface="Calibri"/>
                <a:cs typeface="Calibri"/>
              </a:rPr>
              <a:t>font-size</a:t>
            </a:r>
            <a:r>
              <a:rPr lang="en-US" dirty="0" smtClean="0">
                <a:latin typeface="Calibri"/>
                <a:cs typeface="Calibri"/>
              </a:rPr>
              <a:t> as shown below.</a:t>
            </a:r>
          </a:p>
          <a:p>
            <a:r>
              <a:rPr lang="en-US" dirty="0" smtClean="0">
                <a:latin typeface="Calibri"/>
                <a:cs typeface="Calibri"/>
              </a:rPr>
              <a:t>The rest of this section of CSS is up to you: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4608" y="6338956"/>
            <a:ext cx="375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(See onscroll-example2.html &amp; .</a:t>
            </a:r>
            <a:r>
              <a:rPr lang="en-US" i="1" dirty="0" err="1" smtClean="0"/>
              <a:t>css</a:t>
            </a:r>
            <a:r>
              <a:rPr lang="en-US" i="1" dirty="0" smtClean="0"/>
              <a:t>)</a:t>
            </a:r>
            <a:endParaRPr lang="en-US" i="1" dirty="0"/>
          </a:p>
        </p:txBody>
      </p:sp>
      <p:pic>
        <p:nvPicPr>
          <p:cNvPr id="6" name="Picture 5" descr="Screen Shot 2016-11-14 at 13.1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8" y="3798957"/>
            <a:ext cx="3567134" cy="261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6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Copy the </a:t>
            </a:r>
            <a:r>
              <a:rPr lang="en-US" b="1" dirty="0" smtClean="0">
                <a:latin typeface="Calibri"/>
                <a:cs typeface="Calibri"/>
              </a:rPr>
              <a:t>.header </a:t>
            </a:r>
            <a:r>
              <a:rPr lang="en-US" dirty="0" smtClean="0">
                <a:latin typeface="Calibri"/>
                <a:cs typeface="Calibri"/>
              </a:rPr>
              <a:t>style into another section of CSS called </a:t>
            </a:r>
            <a:r>
              <a:rPr lang="en-US" b="1" dirty="0" smtClean="0">
                <a:latin typeface="Calibri"/>
                <a:cs typeface="Calibri"/>
              </a:rPr>
              <a:t>.small-header</a:t>
            </a:r>
            <a:r>
              <a:rPr lang="en-US" dirty="0" smtClean="0">
                <a:latin typeface="Calibri"/>
                <a:cs typeface="Calibri"/>
              </a:rPr>
              <a:t>.</a:t>
            </a:r>
          </a:p>
          <a:p>
            <a:r>
              <a:rPr lang="en-US" dirty="0" smtClean="0">
                <a:latin typeface="Calibri"/>
                <a:cs typeface="Calibri"/>
              </a:rPr>
              <a:t>Make the </a:t>
            </a:r>
            <a:r>
              <a:rPr lang="en-US" b="1" dirty="0" smtClean="0">
                <a:latin typeface="Calibri"/>
                <a:cs typeface="Calibri"/>
              </a:rPr>
              <a:t>font-size</a:t>
            </a:r>
            <a:r>
              <a:rPr lang="en-US" dirty="0" smtClean="0">
                <a:latin typeface="Calibri"/>
                <a:cs typeface="Calibri"/>
              </a:rPr>
              <a:t> much smaller in this new section: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4608" y="6338956"/>
            <a:ext cx="375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(See onscroll-example3.html &amp; .</a:t>
            </a:r>
            <a:r>
              <a:rPr lang="en-US" i="1" dirty="0" err="1" smtClean="0"/>
              <a:t>css</a:t>
            </a:r>
            <a:r>
              <a:rPr lang="en-US" i="1" dirty="0" smtClean="0"/>
              <a:t>)</a:t>
            </a:r>
            <a:endParaRPr lang="en-US" i="1" dirty="0"/>
          </a:p>
        </p:txBody>
      </p:sp>
      <p:pic>
        <p:nvPicPr>
          <p:cNvPr id="6" name="Picture 5" descr="Screen Shot 2016-11-14 at 13.1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3639930"/>
            <a:ext cx="3567134" cy="2699026"/>
          </a:xfrm>
          <a:prstGeom prst="rect">
            <a:avLst/>
          </a:prstGeom>
        </p:spPr>
      </p:pic>
      <p:pic>
        <p:nvPicPr>
          <p:cNvPr id="4" name="Picture 3" descr="Screen Shot 2016-11-14 at 13.29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80" y="3639930"/>
            <a:ext cx="3566570" cy="2699026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 flipV="1">
            <a:off x="2794000" y="4406348"/>
            <a:ext cx="3025913" cy="19878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6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/>
          <a:p>
            <a:r>
              <a:rPr lang="en-US" dirty="0" smtClean="0"/>
              <a:t>Now we need some content.</a:t>
            </a:r>
          </a:p>
          <a:p>
            <a:r>
              <a:rPr lang="en-US" dirty="0" smtClean="0"/>
              <a:t>Create </a:t>
            </a:r>
            <a:r>
              <a:rPr lang="en-US" dirty="0" smtClean="0"/>
              <a:t>a paragraph </a:t>
            </a:r>
            <a:r>
              <a:rPr lang="en-US" dirty="0" smtClean="0"/>
              <a:t>section in your HTML file with lots of text inside it:</a:t>
            </a:r>
          </a:p>
        </p:txBody>
      </p:sp>
      <p:pic>
        <p:nvPicPr>
          <p:cNvPr id="5" name="Picture 4" descr="Screen Shot 2016-11-14 at 12.59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91" y="3644347"/>
            <a:ext cx="7023100" cy="2562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694608" y="6338956"/>
            <a:ext cx="375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(See onscroll-example4.html &amp; .</a:t>
            </a:r>
            <a:r>
              <a:rPr lang="en-US" i="1" dirty="0" err="1" smtClean="0"/>
              <a:t>css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0493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/>
              <a:t>We are going to call our script </a:t>
            </a:r>
            <a:r>
              <a:rPr lang="en-US" b="1" dirty="0" err="1" smtClean="0"/>
              <a:t>onscroll.js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Add this to the bottom of your </a:t>
            </a:r>
            <a:r>
              <a:rPr lang="en-US" b="1" dirty="0" smtClean="0"/>
              <a:t>&lt;head&gt;…&lt;/head&gt;</a:t>
            </a:r>
            <a:r>
              <a:rPr lang="en-US" dirty="0" smtClean="0"/>
              <a:t> </a:t>
            </a:r>
            <a:r>
              <a:rPr lang="en-US" dirty="0" smtClean="0"/>
              <a:t>section in your HTML file:</a:t>
            </a:r>
            <a:endParaRPr lang="en-US" dirty="0" smtClean="0"/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&lt;</a:t>
            </a:r>
            <a:r>
              <a:rPr lang="en-US" sz="1800" b="1" dirty="0">
                <a:latin typeface="Courier"/>
                <a:cs typeface="Courier"/>
              </a:rPr>
              <a:t>script type="text/</a:t>
            </a:r>
            <a:r>
              <a:rPr lang="en-US" sz="1800" b="1" dirty="0" err="1">
                <a:latin typeface="Courier"/>
                <a:cs typeface="Courier"/>
              </a:rPr>
              <a:t>javascript</a:t>
            </a:r>
            <a:r>
              <a:rPr lang="en-US" sz="1800" b="1" dirty="0">
                <a:latin typeface="Courier"/>
                <a:cs typeface="Courier"/>
              </a:rPr>
              <a:t>" </a:t>
            </a:r>
            <a:r>
              <a:rPr lang="en-US" sz="1800" b="1" dirty="0" err="1">
                <a:latin typeface="Courier"/>
                <a:cs typeface="Courier"/>
              </a:rPr>
              <a:t>src</a:t>
            </a:r>
            <a:r>
              <a:rPr lang="en-US" sz="1800" b="1" dirty="0">
                <a:latin typeface="Courier"/>
                <a:cs typeface="Courier"/>
              </a:rPr>
              <a:t>="</a:t>
            </a:r>
            <a:r>
              <a:rPr lang="en-US" sz="1800" b="1" dirty="0" err="1">
                <a:latin typeface="Courier"/>
                <a:cs typeface="Courier"/>
              </a:rPr>
              <a:t>js</a:t>
            </a:r>
            <a:r>
              <a:rPr lang="en-US" sz="1800" b="1" dirty="0">
                <a:latin typeface="Courier"/>
                <a:cs typeface="Courier"/>
              </a:rPr>
              <a:t>/</a:t>
            </a:r>
            <a:r>
              <a:rPr lang="en-US" sz="1800" b="1" dirty="0" err="1">
                <a:latin typeface="Courier"/>
                <a:cs typeface="Courier"/>
              </a:rPr>
              <a:t>onscroll.js</a:t>
            </a:r>
            <a:r>
              <a:rPr lang="en-US" sz="1800" b="1" dirty="0">
                <a:latin typeface="Courier"/>
                <a:cs typeface="Courier"/>
              </a:rPr>
              <a:t>"&gt;&lt;/script</a:t>
            </a:r>
            <a:r>
              <a:rPr lang="en-US" sz="1800" b="1" dirty="0" smtClean="0">
                <a:latin typeface="Courier"/>
                <a:cs typeface="Courier"/>
              </a:rPr>
              <a:t>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284163" y="3754783"/>
            <a:ext cx="8574087" cy="39756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52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Place or type the </a:t>
            </a:r>
            <a:r>
              <a:rPr lang="en-US" b="1" dirty="0" err="1" smtClean="0">
                <a:latin typeface="Calibri"/>
                <a:cs typeface="Calibri"/>
              </a:rPr>
              <a:t>onscroll.js</a:t>
            </a:r>
            <a:r>
              <a:rPr lang="en-US" dirty="0" smtClean="0">
                <a:latin typeface="Calibri"/>
                <a:cs typeface="Calibri"/>
              </a:rPr>
              <a:t> file into your </a:t>
            </a:r>
            <a:r>
              <a:rPr lang="en-US" b="1" dirty="0" err="1" smtClean="0">
                <a:latin typeface="Calibri"/>
                <a:cs typeface="Calibri"/>
              </a:rPr>
              <a:t>js</a:t>
            </a:r>
            <a:r>
              <a:rPr lang="en-US" dirty="0" smtClean="0">
                <a:latin typeface="Calibri"/>
                <a:cs typeface="Calibri"/>
              </a:rPr>
              <a:t> directory: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"/>
                <a:cs typeface="Courier"/>
              </a:rPr>
              <a:t>window.onscroll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= function() {</a:t>
            </a:r>
            <a:r>
              <a:rPr lang="en-US" sz="1200" b="1" dirty="0" err="1">
                <a:latin typeface="Courier"/>
                <a:cs typeface="Courier"/>
              </a:rPr>
              <a:t>scrollDetect</a:t>
            </a:r>
            <a:r>
              <a:rPr lang="en-US" sz="1200" b="1" dirty="0">
                <a:latin typeface="Courier"/>
                <a:cs typeface="Courier"/>
              </a:rPr>
              <a:t>()};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function </a:t>
            </a:r>
            <a:r>
              <a:rPr lang="en-US" sz="1200" b="1" dirty="0" err="1">
                <a:latin typeface="Courier"/>
                <a:cs typeface="Courier"/>
              </a:rPr>
              <a:t>scrollDetect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if (</a:t>
            </a:r>
            <a:r>
              <a:rPr lang="en-US" sz="1200" b="1" dirty="0" err="1">
                <a:latin typeface="Courier"/>
                <a:cs typeface="Courier"/>
              </a:rPr>
              <a:t>document.body.scrollTop</a:t>
            </a:r>
            <a:r>
              <a:rPr lang="en-US" sz="1200" b="1" dirty="0">
                <a:latin typeface="Courier"/>
                <a:cs typeface="Courier"/>
              </a:rPr>
              <a:t> &gt; 50 || </a:t>
            </a:r>
            <a:r>
              <a:rPr lang="en-US" sz="1200" b="1" dirty="0" err="1">
                <a:latin typeface="Courier"/>
                <a:cs typeface="Courier"/>
              </a:rPr>
              <a:t>document.documentElement.scrollTop</a:t>
            </a:r>
            <a:r>
              <a:rPr lang="en-US" sz="1200" b="1" dirty="0">
                <a:latin typeface="Courier"/>
                <a:cs typeface="Courier"/>
              </a:rPr>
              <a:t> &gt; 50)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    </a:t>
            </a:r>
            <a:r>
              <a:rPr lang="en-US" sz="1200" b="1" dirty="0" err="1">
                <a:latin typeface="Courier"/>
                <a:cs typeface="Courier"/>
              </a:rPr>
              <a:t>document.getElementById</a:t>
            </a:r>
            <a:r>
              <a:rPr lang="en-US" sz="1200" b="1" dirty="0">
                <a:latin typeface="Courier"/>
                <a:cs typeface="Courier"/>
              </a:rPr>
              <a:t>("shrink-</a:t>
            </a:r>
            <a:r>
              <a:rPr lang="en-US" sz="1200" b="1" dirty="0" err="1">
                <a:latin typeface="Courier"/>
                <a:cs typeface="Courier"/>
              </a:rPr>
              <a:t>onscroll</a:t>
            </a:r>
            <a:r>
              <a:rPr lang="en-US" sz="1200" b="1" dirty="0">
                <a:latin typeface="Courier"/>
                <a:cs typeface="Courier"/>
              </a:rPr>
              <a:t>").</a:t>
            </a:r>
            <a:r>
              <a:rPr lang="en-US" sz="1200" b="1" dirty="0" err="1">
                <a:latin typeface="Courier"/>
                <a:cs typeface="Courier"/>
              </a:rPr>
              <a:t>className</a:t>
            </a:r>
            <a:r>
              <a:rPr lang="en-US" sz="1200" b="1" dirty="0">
                <a:latin typeface="Courier"/>
                <a:cs typeface="Courier"/>
              </a:rPr>
              <a:t> = "small-header";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    </a:t>
            </a:r>
            <a:r>
              <a:rPr lang="en-US" sz="1200" b="1" dirty="0" err="1">
                <a:latin typeface="Courier"/>
                <a:cs typeface="Courier"/>
              </a:rPr>
              <a:t>document.getElementById</a:t>
            </a:r>
            <a:r>
              <a:rPr lang="en-US" sz="1200" b="1" dirty="0">
                <a:latin typeface="Courier"/>
                <a:cs typeface="Courier"/>
              </a:rPr>
              <a:t>("shrink-</a:t>
            </a:r>
            <a:r>
              <a:rPr lang="en-US" sz="1200" b="1" dirty="0" err="1">
                <a:latin typeface="Courier"/>
                <a:cs typeface="Courier"/>
              </a:rPr>
              <a:t>onscroll</a:t>
            </a:r>
            <a:r>
              <a:rPr lang="en-US" sz="1200" b="1" dirty="0">
                <a:latin typeface="Courier"/>
                <a:cs typeface="Courier"/>
              </a:rPr>
              <a:t>").</a:t>
            </a:r>
            <a:r>
              <a:rPr lang="en-US" sz="1200" b="1" dirty="0" err="1">
                <a:latin typeface="Courier"/>
                <a:cs typeface="Courier"/>
              </a:rPr>
              <a:t>className</a:t>
            </a:r>
            <a:r>
              <a:rPr lang="en-US" sz="1200" b="1" dirty="0">
                <a:latin typeface="Courier"/>
                <a:cs typeface="Courier"/>
              </a:rPr>
              <a:t> = "header";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}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163" y="2650437"/>
            <a:ext cx="8407054" cy="171173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5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/>
              <a:t>This script </a:t>
            </a:r>
            <a:r>
              <a:rPr lang="en-US" dirty="0" smtClean="0"/>
              <a:t>runs when </a:t>
            </a:r>
            <a:r>
              <a:rPr lang="en-US" dirty="0" smtClean="0"/>
              <a:t>the page has been scrolled.</a:t>
            </a:r>
          </a:p>
          <a:p>
            <a:r>
              <a:rPr lang="en-US" dirty="0" smtClean="0"/>
              <a:t>The amount that the page needs to be scrolled before the script changes the class of the appropriate element is set here: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"/>
                <a:cs typeface="Courier"/>
              </a:rPr>
              <a:t>window.onscroll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= function() {</a:t>
            </a:r>
            <a:r>
              <a:rPr lang="en-US" sz="1200" b="1" dirty="0" err="1">
                <a:latin typeface="Courier"/>
                <a:cs typeface="Courier"/>
              </a:rPr>
              <a:t>scrollDetect</a:t>
            </a:r>
            <a:r>
              <a:rPr lang="en-US" sz="1200" b="1" dirty="0">
                <a:latin typeface="Courier"/>
                <a:cs typeface="Courier"/>
              </a:rPr>
              <a:t>()};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function </a:t>
            </a:r>
            <a:r>
              <a:rPr lang="en-US" sz="1200" b="1" dirty="0" err="1">
                <a:latin typeface="Courier"/>
                <a:cs typeface="Courier"/>
              </a:rPr>
              <a:t>scrollDetect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if (</a:t>
            </a:r>
            <a:r>
              <a:rPr lang="en-US" sz="1200" b="1" dirty="0" err="1">
                <a:latin typeface="Courier"/>
                <a:cs typeface="Courier"/>
              </a:rPr>
              <a:t>document.body.scrollTop</a:t>
            </a:r>
            <a:r>
              <a:rPr lang="en-US" sz="1200" b="1" dirty="0">
                <a:latin typeface="Courier"/>
                <a:cs typeface="Courier"/>
              </a:rPr>
              <a:t> &gt; 50 || </a:t>
            </a:r>
            <a:r>
              <a:rPr lang="en-US" sz="1200" b="1" dirty="0" err="1">
                <a:latin typeface="Courier"/>
                <a:cs typeface="Courier"/>
              </a:rPr>
              <a:t>document.documentElement.scrollTop</a:t>
            </a:r>
            <a:r>
              <a:rPr lang="en-US" sz="1200" b="1" dirty="0">
                <a:latin typeface="Courier"/>
                <a:cs typeface="Courier"/>
              </a:rPr>
              <a:t> &gt; 50)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    </a:t>
            </a:r>
            <a:r>
              <a:rPr lang="en-US" sz="1200" b="1" dirty="0" err="1">
                <a:latin typeface="Courier"/>
                <a:cs typeface="Courier"/>
              </a:rPr>
              <a:t>document.getElementById</a:t>
            </a:r>
            <a:r>
              <a:rPr lang="en-US" sz="1200" b="1" dirty="0">
                <a:latin typeface="Courier"/>
                <a:cs typeface="Courier"/>
              </a:rPr>
              <a:t>("shrink-</a:t>
            </a:r>
            <a:r>
              <a:rPr lang="en-US" sz="1200" b="1" dirty="0" err="1">
                <a:latin typeface="Courier"/>
                <a:cs typeface="Courier"/>
              </a:rPr>
              <a:t>onscroll</a:t>
            </a:r>
            <a:r>
              <a:rPr lang="en-US" sz="1200" b="1" dirty="0">
                <a:latin typeface="Courier"/>
                <a:cs typeface="Courier"/>
              </a:rPr>
              <a:t>").</a:t>
            </a:r>
            <a:r>
              <a:rPr lang="en-US" sz="1200" b="1" dirty="0" err="1">
                <a:latin typeface="Courier"/>
                <a:cs typeface="Courier"/>
              </a:rPr>
              <a:t>className</a:t>
            </a:r>
            <a:r>
              <a:rPr lang="en-US" sz="1200" b="1" dirty="0">
                <a:latin typeface="Courier"/>
                <a:cs typeface="Courier"/>
              </a:rPr>
              <a:t> = "small-header";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    </a:t>
            </a:r>
            <a:r>
              <a:rPr lang="en-US" sz="1200" b="1" dirty="0" err="1">
                <a:latin typeface="Courier"/>
                <a:cs typeface="Courier"/>
              </a:rPr>
              <a:t>document.getElementById</a:t>
            </a:r>
            <a:r>
              <a:rPr lang="en-US" sz="1200" b="1" dirty="0">
                <a:latin typeface="Courier"/>
                <a:cs typeface="Courier"/>
              </a:rPr>
              <a:t>("shrink-</a:t>
            </a:r>
            <a:r>
              <a:rPr lang="en-US" sz="1200" b="1" dirty="0" err="1">
                <a:latin typeface="Courier"/>
                <a:cs typeface="Courier"/>
              </a:rPr>
              <a:t>onscroll</a:t>
            </a:r>
            <a:r>
              <a:rPr lang="en-US" sz="1200" b="1" dirty="0">
                <a:latin typeface="Courier"/>
                <a:cs typeface="Courier"/>
              </a:rPr>
              <a:t>").</a:t>
            </a:r>
            <a:r>
              <a:rPr lang="en-US" sz="1200" b="1" dirty="0" err="1">
                <a:latin typeface="Courier"/>
                <a:cs typeface="Courier"/>
              </a:rPr>
              <a:t>className</a:t>
            </a:r>
            <a:r>
              <a:rPr lang="en-US" sz="1200" b="1" dirty="0">
                <a:latin typeface="Courier"/>
                <a:cs typeface="Courier"/>
              </a:rPr>
              <a:t> = "header";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}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4163" y="3667989"/>
            <a:ext cx="8407054" cy="1678608"/>
            <a:chOff x="284163" y="4030869"/>
            <a:chExt cx="8407054" cy="1678608"/>
          </a:xfrm>
        </p:grpSpPr>
        <p:sp>
          <p:nvSpPr>
            <p:cNvPr id="6" name="Rectangle 5"/>
            <p:cNvSpPr/>
            <p:nvPr/>
          </p:nvSpPr>
          <p:spPr>
            <a:xfrm>
              <a:off x="284163" y="4030869"/>
              <a:ext cx="8407054" cy="167860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own Arrow 3"/>
            <p:cNvSpPr/>
            <p:nvPr/>
          </p:nvSpPr>
          <p:spPr>
            <a:xfrm>
              <a:off x="3445565" y="4340087"/>
              <a:ext cx="242957" cy="276087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7385878" y="4340087"/>
              <a:ext cx="242957" cy="276087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445565" y="4616174"/>
              <a:ext cx="265043" cy="242956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85878" y="4616174"/>
              <a:ext cx="265043" cy="242956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445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/>
              <a:t>What does this symbol here mean?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 smtClean="0">
                <a:latin typeface="Courier"/>
                <a:cs typeface="Courier"/>
              </a:rPr>
              <a:t>window.onscroll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= function() {</a:t>
            </a:r>
            <a:r>
              <a:rPr lang="en-US" sz="1200" dirty="0" err="1">
                <a:latin typeface="Courier"/>
                <a:cs typeface="Courier"/>
              </a:rPr>
              <a:t>scrollDetect</a:t>
            </a:r>
            <a:r>
              <a:rPr lang="en-US" sz="1200" dirty="0">
                <a:latin typeface="Courier"/>
                <a:cs typeface="Courier"/>
              </a:rPr>
              <a:t>()};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function </a:t>
            </a:r>
            <a:r>
              <a:rPr lang="en-US" sz="1200" dirty="0" err="1">
                <a:latin typeface="Courier"/>
                <a:cs typeface="Courier"/>
              </a:rPr>
              <a:t>scrollDetect</a:t>
            </a:r>
            <a:r>
              <a:rPr lang="en-US" sz="1200" dirty="0">
                <a:latin typeface="Courier"/>
                <a:cs typeface="Courier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if (</a:t>
            </a:r>
            <a:r>
              <a:rPr lang="en-US" sz="1200" dirty="0" err="1">
                <a:latin typeface="Courier"/>
                <a:cs typeface="Courier"/>
              </a:rPr>
              <a:t>document.body.scrollTop</a:t>
            </a:r>
            <a:r>
              <a:rPr lang="en-US" sz="1200" dirty="0">
                <a:latin typeface="Courier"/>
                <a:cs typeface="Courier"/>
              </a:rPr>
              <a:t> &gt; 50 </a:t>
            </a:r>
            <a:r>
              <a:rPr lang="en-US" sz="1200" b="1" dirty="0">
                <a:latin typeface="Courier"/>
                <a:cs typeface="Courier"/>
              </a:rPr>
              <a:t>|| </a:t>
            </a:r>
            <a:r>
              <a:rPr lang="en-US" sz="1200" dirty="0" err="1">
                <a:latin typeface="Courier"/>
                <a:cs typeface="Courier"/>
              </a:rPr>
              <a:t>document.documentElement.scrollTop</a:t>
            </a:r>
            <a:r>
              <a:rPr lang="en-US" sz="1200" dirty="0">
                <a:latin typeface="Courier"/>
                <a:cs typeface="Courier"/>
              </a:rPr>
              <a:t> &gt; 50)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    </a:t>
            </a:r>
            <a:r>
              <a:rPr lang="en-US" sz="1200" dirty="0" err="1">
                <a:latin typeface="Courier"/>
                <a:cs typeface="Courier"/>
              </a:rPr>
              <a:t>document.getElementById</a:t>
            </a:r>
            <a:r>
              <a:rPr lang="en-US" sz="1200" dirty="0">
                <a:latin typeface="Courier"/>
                <a:cs typeface="Courier"/>
              </a:rPr>
              <a:t>("shrink-</a:t>
            </a:r>
            <a:r>
              <a:rPr lang="en-US" sz="1200" dirty="0" err="1">
                <a:latin typeface="Courier"/>
                <a:cs typeface="Courier"/>
              </a:rPr>
              <a:t>onscroll</a:t>
            </a:r>
            <a:r>
              <a:rPr lang="en-US" sz="1200" dirty="0">
                <a:latin typeface="Courier"/>
                <a:cs typeface="Courier"/>
              </a:rPr>
              <a:t>").</a:t>
            </a:r>
            <a:r>
              <a:rPr lang="en-US" sz="1200" dirty="0" err="1">
                <a:latin typeface="Courier"/>
                <a:cs typeface="Courier"/>
              </a:rPr>
              <a:t>className</a:t>
            </a:r>
            <a:r>
              <a:rPr lang="en-US" sz="1200" dirty="0">
                <a:latin typeface="Courier"/>
                <a:cs typeface="Courier"/>
              </a:rPr>
              <a:t> = "small-header";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    </a:t>
            </a:r>
            <a:r>
              <a:rPr lang="en-US" sz="1200" dirty="0" err="1">
                <a:latin typeface="Courier"/>
                <a:cs typeface="Courier"/>
              </a:rPr>
              <a:t>document.getElementById</a:t>
            </a:r>
            <a:r>
              <a:rPr lang="en-US" sz="1200" dirty="0">
                <a:latin typeface="Courier"/>
                <a:cs typeface="Courier"/>
              </a:rPr>
              <a:t>("shrink-</a:t>
            </a:r>
            <a:r>
              <a:rPr lang="en-US" sz="1200" dirty="0" err="1">
                <a:latin typeface="Courier"/>
                <a:cs typeface="Courier"/>
              </a:rPr>
              <a:t>onscroll</a:t>
            </a:r>
            <a:r>
              <a:rPr lang="en-US" sz="1200" dirty="0">
                <a:latin typeface="Courier"/>
                <a:cs typeface="Courier"/>
              </a:rPr>
              <a:t>").</a:t>
            </a:r>
            <a:r>
              <a:rPr lang="en-US" sz="1200" dirty="0" err="1">
                <a:latin typeface="Courier"/>
                <a:cs typeface="Courier"/>
              </a:rPr>
              <a:t>className</a:t>
            </a:r>
            <a:r>
              <a:rPr lang="en-US" sz="1200" dirty="0">
                <a:latin typeface="Courier"/>
                <a:cs typeface="Courier"/>
              </a:rPr>
              <a:t> = "header";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}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163" y="2672521"/>
            <a:ext cx="8407054" cy="167860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710609" y="3268870"/>
            <a:ext cx="265043" cy="24295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3710609" y="2540000"/>
            <a:ext cx="265043" cy="64052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/>
              <a:t>This is a logical </a:t>
            </a:r>
            <a:r>
              <a:rPr lang="en-US" b="1" dirty="0" smtClean="0"/>
              <a:t>OR </a:t>
            </a:r>
            <a:r>
              <a:rPr lang="en-US" dirty="0" smtClean="0"/>
              <a:t>operator.</a:t>
            </a:r>
          </a:p>
          <a:p>
            <a:r>
              <a:rPr lang="en-US" dirty="0" smtClean="0"/>
              <a:t>It means that the script will perform a check and if </a:t>
            </a:r>
            <a:r>
              <a:rPr lang="en-US" b="1" dirty="0" smtClean="0"/>
              <a:t>either</a:t>
            </a:r>
            <a:r>
              <a:rPr lang="en-US" dirty="0" smtClean="0"/>
              <a:t> of two conditions is true (if the body OR the document element is scrolled is greater that 50 pixels), the highlighted line will run: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 smtClean="0">
                <a:latin typeface="Courier"/>
                <a:cs typeface="Courier"/>
              </a:rPr>
              <a:t>window.onscroll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= function() {</a:t>
            </a:r>
            <a:r>
              <a:rPr lang="en-US" sz="1200" dirty="0" err="1">
                <a:latin typeface="Courier"/>
                <a:cs typeface="Courier"/>
              </a:rPr>
              <a:t>scrollDetect</a:t>
            </a:r>
            <a:r>
              <a:rPr lang="en-US" sz="1200" dirty="0">
                <a:latin typeface="Courier"/>
                <a:cs typeface="Courier"/>
              </a:rPr>
              <a:t>()};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function </a:t>
            </a:r>
            <a:r>
              <a:rPr lang="en-US" sz="1200" dirty="0" err="1">
                <a:latin typeface="Courier"/>
                <a:cs typeface="Courier"/>
              </a:rPr>
              <a:t>scrollDetect</a:t>
            </a:r>
            <a:r>
              <a:rPr lang="en-US" sz="1200" dirty="0">
                <a:latin typeface="Courier"/>
                <a:cs typeface="Courier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if (</a:t>
            </a:r>
            <a:r>
              <a:rPr lang="en-US" sz="1200" dirty="0" err="1">
                <a:latin typeface="Courier"/>
                <a:cs typeface="Courier"/>
              </a:rPr>
              <a:t>document.body.scrollTop</a:t>
            </a:r>
            <a:r>
              <a:rPr lang="en-US" sz="1200" dirty="0">
                <a:latin typeface="Courier"/>
                <a:cs typeface="Courier"/>
              </a:rPr>
              <a:t> &gt; 50 </a:t>
            </a:r>
            <a:r>
              <a:rPr lang="en-US" sz="1200" b="1" dirty="0">
                <a:latin typeface="Courier"/>
                <a:cs typeface="Courier"/>
              </a:rPr>
              <a:t>|| </a:t>
            </a:r>
            <a:r>
              <a:rPr lang="en-US" sz="1200" dirty="0" err="1">
                <a:latin typeface="Courier"/>
                <a:cs typeface="Courier"/>
              </a:rPr>
              <a:t>document.documentElement.scrollTop</a:t>
            </a:r>
            <a:r>
              <a:rPr lang="en-US" sz="1200" dirty="0">
                <a:latin typeface="Courier"/>
                <a:cs typeface="Courier"/>
              </a:rPr>
              <a:t> &gt; 50)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    </a:t>
            </a:r>
            <a:r>
              <a:rPr lang="en-US" sz="1200" dirty="0" err="1">
                <a:latin typeface="Courier"/>
                <a:cs typeface="Courier"/>
              </a:rPr>
              <a:t>document.getElementById</a:t>
            </a:r>
            <a:r>
              <a:rPr lang="en-US" sz="1200" dirty="0">
                <a:latin typeface="Courier"/>
                <a:cs typeface="Courier"/>
              </a:rPr>
              <a:t>("shrink-</a:t>
            </a:r>
            <a:r>
              <a:rPr lang="en-US" sz="1200" dirty="0" err="1">
                <a:latin typeface="Courier"/>
                <a:cs typeface="Courier"/>
              </a:rPr>
              <a:t>onscroll</a:t>
            </a:r>
            <a:r>
              <a:rPr lang="en-US" sz="1200" dirty="0">
                <a:latin typeface="Courier"/>
                <a:cs typeface="Courier"/>
              </a:rPr>
              <a:t>").</a:t>
            </a:r>
            <a:r>
              <a:rPr lang="en-US" sz="1200" dirty="0" err="1">
                <a:latin typeface="Courier"/>
                <a:cs typeface="Courier"/>
              </a:rPr>
              <a:t>className</a:t>
            </a:r>
            <a:r>
              <a:rPr lang="en-US" sz="1200" dirty="0">
                <a:latin typeface="Courier"/>
                <a:cs typeface="Courier"/>
              </a:rPr>
              <a:t> = "small-header";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    </a:t>
            </a:r>
            <a:r>
              <a:rPr lang="en-US" sz="1200" dirty="0" err="1">
                <a:latin typeface="Courier"/>
                <a:cs typeface="Courier"/>
              </a:rPr>
              <a:t>document.getElementById</a:t>
            </a:r>
            <a:r>
              <a:rPr lang="en-US" sz="1200" dirty="0">
                <a:latin typeface="Courier"/>
                <a:cs typeface="Courier"/>
              </a:rPr>
              <a:t>("shrink-</a:t>
            </a:r>
            <a:r>
              <a:rPr lang="en-US" sz="1200" dirty="0" err="1">
                <a:latin typeface="Courier"/>
                <a:cs typeface="Courier"/>
              </a:rPr>
              <a:t>onscroll</a:t>
            </a:r>
            <a:r>
              <a:rPr lang="en-US" sz="1200" dirty="0">
                <a:latin typeface="Courier"/>
                <a:cs typeface="Courier"/>
              </a:rPr>
              <a:t>").</a:t>
            </a:r>
            <a:r>
              <a:rPr lang="en-US" sz="1200" dirty="0" err="1">
                <a:latin typeface="Courier"/>
                <a:cs typeface="Courier"/>
              </a:rPr>
              <a:t>className</a:t>
            </a:r>
            <a:r>
              <a:rPr lang="en-US" sz="1200" dirty="0">
                <a:latin typeface="Courier"/>
                <a:cs typeface="Courier"/>
              </a:rPr>
              <a:t> = "header";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}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163" y="4052956"/>
            <a:ext cx="8407054" cy="167860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710609" y="4605132"/>
            <a:ext cx="265043" cy="24295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60174" y="4803913"/>
            <a:ext cx="6482522" cy="22087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53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Otherwise, this line is executed: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 smtClean="0">
                <a:latin typeface="Courier"/>
                <a:cs typeface="Courier"/>
              </a:rPr>
              <a:t>window.onscroll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= function() {</a:t>
            </a:r>
            <a:r>
              <a:rPr lang="en-US" sz="1200" dirty="0" err="1">
                <a:latin typeface="Courier"/>
                <a:cs typeface="Courier"/>
              </a:rPr>
              <a:t>scrollDetect</a:t>
            </a:r>
            <a:r>
              <a:rPr lang="en-US" sz="1200" dirty="0">
                <a:latin typeface="Courier"/>
                <a:cs typeface="Courier"/>
              </a:rPr>
              <a:t>()};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function </a:t>
            </a:r>
            <a:r>
              <a:rPr lang="en-US" sz="1200" dirty="0" err="1">
                <a:latin typeface="Courier"/>
                <a:cs typeface="Courier"/>
              </a:rPr>
              <a:t>scrollDetect</a:t>
            </a:r>
            <a:r>
              <a:rPr lang="en-US" sz="1200" dirty="0">
                <a:latin typeface="Courier"/>
                <a:cs typeface="Courier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if (</a:t>
            </a:r>
            <a:r>
              <a:rPr lang="en-US" sz="1200" dirty="0" err="1">
                <a:latin typeface="Courier"/>
                <a:cs typeface="Courier"/>
              </a:rPr>
              <a:t>document.body.scrollTop</a:t>
            </a:r>
            <a:r>
              <a:rPr lang="en-US" sz="1200" dirty="0">
                <a:latin typeface="Courier"/>
                <a:cs typeface="Courier"/>
              </a:rPr>
              <a:t> &gt; 50 </a:t>
            </a:r>
            <a:r>
              <a:rPr lang="en-US" sz="1200" b="1" dirty="0">
                <a:latin typeface="Courier"/>
                <a:cs typeface="Courier"/>
              </a:rPr>
              <a:t>|| </a:t>
            </a:r>
            <a:r>
              <a:rPr lang="en-US" sz="1200" dirty="0" err="1">
                <a:latin typeface="Courier"/>
                <a:cs typeface="Courier"/>
              </a:rPr>
              <a:t>document.documentElement.scrollTop</a:t>
            </a:r>
            <a:r>
              <a:rPr lang="en-US" sz="1200" dirty="0">
                <a:latin typeface="Courier"/>
                <a:cs typeface="Courier"/>
              </a:rPr>
              <a:t> &gt; 50)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    </a:t>
            </a:r>
            <a:r>
              <a:rPr lang="en-US" sz="1200" dirty="0" err="1">
                <a:latin typeface="Courier"/>
                <a:cs typeface="Courier"/>
              </a:rPr>
              <a:t>document.getElementById</a:t>
            </a:r>
            <a:r>
              <a:rPr lang="en-US" sz="1200" dirty="0">
                <a:latin typeface="Courier"/>
                <a:cs typeface="Courier"/>
              </a:rPr>
              <a:t>("shrink-</a:t>
            </a:r>
            <a:r>
              <a:rPr lang="en-US" sz="1200" dirty="0" err="1">
                <a:latin typeface="Courier"/>
                <a:cs typeface="Courier"/>
              </a:rPr>
              <a:t>onscroll</a:t>
            </a:r>
            <a:r>
              <a:rPr lang="en-US" sz="1200" dirty="0">
                <a:latin typeface="Courier"/>
                <a:cs typeface="Courier"/>
              </a:rPr>
              <a:t>").</a:t>
            </a:r>
            <a:r>
              <a:rPr lang="en-US" sz="1200" dirty="0" err="1">
                <a:latin typeface="Courier"/>
                <a:cs typeface="Courier"/>
              </a:rPr>
              <a:t>className</a:t>
            </a:r>
            <a:r>
              <a:rPr lang="en-US" sz="1200" dirty="0">
                <a:latin typeface="Courier"/>
                <a:cs typeface="Courier"/>
              </a:rPr>
              <a:t> = "small-header";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    </a:t>
            </a:r>
            <a:r>
              <a:rPr lang="en-US" sz="1200" dirty="0" err="1">
                <a:latin typeface="Courier"/>
                <a:cs typeface="Courier"/>
              </a:rPr>
              <a:t>document.getElementById</a:t>
            </a:r>
            <a:r>
              <a:rPr lang="en-US" sz="1200" dirty="0">
                <a:latin typeface="Courier"/>
                <a:cs typeface="Courier"/>
              </a:rPr>
              <a:t>("shrink-</a:t>
            </a:r>
            <a:r>
              <a:rPr lang="en-US" sz="1200" dirty="0" err="1">
                <a:latin typeface="Courier"/>
                <a:cs typeface="Courier"/>
              </a:rPr>
              <a:t>onscroll</a:t>
            </a:r>
            <a:r>
              <a:rPr lang="en-US" sz="1200" dirty="0">
                <a:latin typeface="Courier"/>
                <a:cs typeface="Courier"/>
              </a:rPr>
              <a:t>").</a:t>
            </a:r>
            <a:r>
              <a:rPr lang="en-US" sz="1200" dirty="0" err="1">
                <a:latin typeface="Courier"/>
                <a:cs typeface="Courier"/>
              </a:rPr>
              <a:t>className</a:t>
            </a:r>
            <a:r>
              <a:rPr lang="en-US" sz="1200" dirty="0">
                <a:latin typeface="Courier"/>
                <a:cs typeface="Courier"/>
              </a:rPr>
              <a:t> = "header";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"/>
                <a:cs typeface="Courier"/>
              </a:rPr>
              <a:t>    }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163" y="3876261"/>
            <a:ext cx="8407054" cy="167860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60174" y="5080000"/>
            <a:ext cx="6482522" cy="22087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8" cy="3992563"/>
          </a:xfrm>
        </p:spPr>
        <p:txBody>
          <a:bodyPr/>
          <a:lstStyle/>
          <a:p>
            <a:r>
              <a:rPr lang="en-US" dirty="0" smtClean="0"/>
              <a:t>Your header should now shrink when you scroll down and grow again when you scroll up (</a:t>
            </a:r>
            <a:r>
              <a:rPr lang="en-US" i="1" dirty="0" smtClean="0"/>
              <a:t>see onscroll-example4.html)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may need to reduce your browser window height </a:t>
            </a:r>
            <a:r>
              <a:rPr lang="en-US" dirty="0" smtClean="0"/>
              <a:t>and width or </a:t>
            </a:r>
            <a:r>
              <a:rPr lang="en-US" dirty="0" smtClean="0"/>
              <a:t>add a lot of content to get this to work smoothly (</a:t>
            </a:r>
            <a:r>
              <a:rPr lang="en-US" i="1" dirty="0" smtClean="0"/>
              <a:t>remember: the script is checking that the page has scrolled more than 50 pixels</a:t>
            </a:r>
            <a:r>
              <a:rPr lang="en-US" dirty="0" smtClean="0"/>
              <a:t>).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84162" y="4675509"/>
            <a:ext cx="8574088" cy="1959516"/>
            <a:chOff x="284163" y="3670558"/>
            <a:chExt cx="8574088" cy="1959516"/>
          </a:xfrm>
        </p:grpSpPr>
        <p:pic>
          <p:nvPicPr>
            <p:cNvPr id="6" name="Picture 5" descr="Screen Shot 2016-11-16 at 08.30.0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3" y="3670558"/>
              <a:ext cx="4122185" cy="195951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7" name="Picture 6" descr="Screen Shot 2016-11-16 at 08.30.2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4957" y="3670558"/>
              <a:ext cx="4043294" cy="195951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sp>
          <p:nvSpPr>
            <p:cNvPr id="8" name="Right Arrow 7"/>
            <p:cNvSpPr/>
            <p:nvPr/>
          </p:nvSpPr>
          <p:spPr>
            <a:xfrm rot="20985601">
              <a:off x="3666435" y="3821044"/>
              <a:ext cx="1225826" cy="41965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22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1-14 at 11.03.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54"/>
          <a:stretch/>
        </p:blipFill>
        <p:spPr>
          <a:xfrm>
            <a:off x="284163" y="3883522"/>
            <a:ext cx="3437489" cy="29665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 descr="Screen Shot 2016-11-14 at 11.03.5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54"/>
          <a:stretch/>
        </p:blipFill>
        <p:spPr>
          <a:xfrm>
            <a:off x="4583043" y="3883522"/>
            <a:ext cx="4275207" cy="2974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/>
          <a:p>
            <a:r>
              <a:rPr lang="en-US" dirty="0" smtClean="0"/>
              <a:t>Take a look at this </a:t>
            </a:r>
            <a:r>
              <a:rPr lang="en-US" b="1" dirty="0" err="1" smtClean="0"/>
              <a:t>onscroll</a:t>
            </a:r>
            <a:r>
              <a:rPr lang="en-US" dirty="0" smtClean="0"/>
              <a:t> example: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http://iteachit.net/onscroll/</a:t>
            </a:r>
            <a:r>
              <a:rPr lang="en-US" dirty="0" smtClean="0">
                <a:hlinkClick r:id="rId4"/>
              </a:rPr>
              <a:t>onscroll.html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Try scrolling up and down and note what happens to the top bar.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721652" y="5135217"/>
            <a:ext cx="861391" cy="5300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8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the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8" cy="3992563"/>
          </a:xfrm>
        </p:spPr>
        <p:txBody>
          <a:bodyPr/>
          <a:lstStyle/>
          <a:p>
            <a:r>
              <a:rPr lang="en-US" dirty="0" smtClean="0"/>
              <a:t>However, there is a gap just above the header…</a:t>
            </a:r>
          </a:p>
          <a:p>
            <a:r>
              <a:rPr lang="en-US" dirty="0" smtClean="0"/>
              <a:t>How can we get rid of this?</a:t>
            </a:r>
            <a:endParaRPr lang="en-US" dirty="0"/>
          </a:p>
        </p:txBody>
      </p:sp>
      <p:pic>
        <p:nvPicPr>
          <p:cNvPr id="6" name="Picture 5" descr="Screen Shot 2016-11-16 at 08.30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412436"/>
            <a:ext cx="8183217" cy="33351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9811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the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alibri"/>
                <a:cs typeface="Calibri"/>
              </a:rPr>
              <a:t>To get rid of any gap at the top of the page, try reducing the body and paragraph top margin to zero:</a:t>
            </a:r>
          </a:p>
          <a:p>
            <a:pPr marL="0" indent="0">
              <a:buNone/>
            </a:pPr>
            <a:r>
              <a:rPr lang="is-IS" sz="2100" b="1" dirty="0">
                <a:latin typeface="Courier"/>
                <a:cs typeface="Courier"/>
              </a:rPr>
              <a:t>p {</a:t>
            </a:r>
          </a:p>
          <a:p>
            <a:pPr marL="0" indent="0">
              <a:buNone/>
            </a:pPr>
            <a:r>
              <a:rPr lang="is-IS" sz="2100" b="1" dirty="0">
                <a:latin typeface="Courier"/>
                <a:cs typeface="Courier"/>
              </a:rPr>
              <a:t>    margin-top: 0px;</a:t>
            </a:r>
          </a:p>
          <a:p>
            <a:pPr marL="0" indent="0">
              <a:buNone/>
            </a:pPr>
            <a:r>
              <a:rPr lang="is-IS" sz="21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is-IS" sz="21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s-IS" sz="2100" b="1" dirty="0">
                <a:latin typeface="Courier"/>
                <a:cs typeface="Courier"/>
              </a:rPr>
              <a:t>body {</a:t>
            </a:r>
          </a:p>
          <a:p>
            <a:pPr marL="0" indent="0">
              <a:buNone/>
            </a:pPr>
            <a:r>
              <a:rPr lang="is-IS" sz="2100" b="1" dirty="0">
                <a:latin typeface="Courier"/>
                <a:cs typeface="Courier"/>
              </a:rPr>
              <a:t>    margin-top: 0px;</a:t>
            </a:r>
          </a:p>
          <a:p>
            <a:pPr marL="0" indent="0">
              <a:buNone/>
            </a:pPr>
            <a:r>
              <a:rPr lang="is-IS" sz="2100" b="1" dirty="0">
                <a:latin typeface="Courier"/>
                <a:cs typeface="Courier"/>
              </a:rPr>
              <a:t>}</a:t>
            </a:r>
            <a:endParaRPr lang="en-US" sz="21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4608" y="6338956"/>
            <a:ext cx="375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(See onscroll-example5.html &amp; .</a:t>
            </a:r>
            <a:r>
              <a:rPr lang="en-US" i="1" dirty="0" err="1" smtClean="0"/>
              <a:t>css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284163" y="2893391"/>
            <a:ext cx="3017837" cy="314739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1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133600"/>
            <a:ext cx="8858250" cy="3992563"/>
          </a:xfrm>
        </p:spPr>
        <p:txBody>
          <a:bodyPr/>
          <a:lstStyle/>
          <a:p>
            <a:r>
              <a:rPr lang="en-US" dirty="0" smtClean="0"/>
              <a:t>Can you add code to your JavaScript and CSS to change the </a:t>
            </a:r>
            <a:r>
              <a:rPr lang="en-US" b="1" dirty="0" smtClean="0"/>
              <a:t>paragraph element</a:t>
            </a:r>
            <a:r>
              <a:rPr lang="en-US" dirty="0" smtClean="0"/>
              <a:t> </a:t>
            </a:r>
            <a:r>
              <a:rPr lang="en-US" i="1" dirty="0" smtClean="0"/>
              <a:t>as well as </a:t>
            </a:r>
            <a:r>
              <a:rPr lang="en-US" dirty="0" smtClean="0"/>
              <a:t>the header div when you scroll your page?</a:t>
            </a:r>
          </a:p>
          <a:p>
            <a:r>
              <a:rPr lang="en-US" dirty="0" smtClean="0"/>
              <a:t>Change these properties:</a:t>
            </a:r>
          </a:p>
          <a:p>
            <a:pPr lvl="1"/>
            <a:r>
              <a:rPr lang="en-US" dirty="0" smtClean="0"/>
              <a:t>Paragraph font family</a:t>
            </a:r>
          </a:p>
          <a:p>
            <a:pPr lvl="1"/>
            <a:r>
              <a:rPr lang="en-US" dirty="0" smtClean="0"/>
              <a:t>Paragraph font size</a:t>
            </a:r>
          </a:p>
          <a:p>
            <a:pPr lvl="1"/>
            <a:r>
              <a:rPr lang="en-US" dirty="0" smtClean="0"/>
              <a:t>Paragraph background </a:t>
            </a:r>
            <a:r>
              <a:rPr lang="en-US" dirty="0" err="1" smtClean="0"/>
              <a:t>colour</a:t>
            </a:r>
            <a:endParaRPr lang="en-US" dirty="0" smtClean="0"/>
          </a:p>
        </p:txBody>
      </p:sp>
      <p:pic>
        <p:nvPicPr>
          <p:cNvPr id="4" name="Picture 3" descr="Screen Shot 2016-11-16 at 09.03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92" y="3003826"/>
            <a:ext cx="4395304" cy="15784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 descr="Screen Shot 2016-11-16 at 09.0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08" y="5188778"/>
            <a:ext cx="4399388" cy="15919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Down Arrow 7"/>
          <p:cNvSpPr/>
          <p:nvPr/>
        </p:nvSpPr>
        <p:spPr>
          <a:xfrm>
            <a:off x="6592957" y="4582278"/>
            <a:ext cx="530087" cy="7406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133600"/>
            <a:ext cx="3240207" cy="3992563"/>
          </a:xfrm>
        </p:spPr>
        <p:txBody>
          <a:bodyPr/>
          <a:lstStyle/>
          <a:p>
            <a:r>
              <a:rPr lang="en-US" dirty="0" smtClean="0"/>
              <a:t>Can you change your header and content element to look like a flat single </a:t>
            </a:r>
            <a:r>
              <a:rPr lang="en-US" dirty="0" err="1" smtClean="0"/>
              <a:t>colour</a:t>
            </a:r>
            <a:r>
              <a:rPr lang="en-US" dirty="0" smtClean="0"/>
              <a:t> by default and then add a shadow to the header when you scroll your page 5 or more pixels?</a:t>
            </a:r>
          </a:p>
        </p:txBody>
      </p:sp>
      <p:pic>
        <p:nvPicPr>
          <p:cNvPr id="5" name="Picture 4" descr="Screen Shot 2016-11-16 at 16.03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76" y="2133600"/>
            <a:ext cx="5889523" cy="2223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 descr="Screen Shot 2016-11-16 at 16.03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08" y="4831828"/>
            <a:ext cx="5903792" cy="19930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Down Arrow 7"/>
          <p:cNvSpPr/>
          <p:nvPr/>
        </p:nvSpPr>
        <p:spPr>
          <a:xfrm>
            <a:off x="5932257" y="4356707"/>
            <a:ext cx="530087" cy="7406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0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alibri"/>
                <a:cs typeface="Calibri"/>
              </a:rPr>
              <a:t>The JavaScript </a:t>
            </a:r>
            <a:r>
              <a:rPr lang="en-US" dirty="0" smtClean="0">
                <a:latin typeface="Calibri"/>
                <a:cs typeface="Calibri"/>
              </a:rPr>
              <a:t>will run when the page is scrolled </a:t>
            </a:r>
            <a:r>
              <a:rPr lang="en-US" b="1" dirty="0" smtClean="0">
                <a:latin typeface="Calibri"/>
                <a:cs typeface="Calibri"/>
              </a:rPr>
              <a:t>ANY</a:t>
            </a:r>
            <a:r>
              <a:rPr lang="en-US" dirty="0" smtClean="0">
                <a:latin typeface="Calibri"/>
                <a:cs typeface="Calibri"/>
              </a:rPr>
              <a:t> amount (triggered by the </a:t>
            </a:r>
            <a:r>
              <a:rPr lang="en-US" b="1" dirty="0" err="1" smtClean="0">
                <a:latin typeface="Calibri"/>
                <a:cs typeface="Calibri"/>
              </a:rPr>
              <a:t>window.onscroll</a:t>
            </a:r>
            <a:r>
              <a:rPr lang="en-US" dirty="0" smtClean="0">
                <a:latin typeface="Calibri"/>
                <a:cs typeface="Calibri"/>
              </a:rPr>
              <a:t> detection).</a:t>
            </a:r>
          </a:p>
          <a:p>
            <a:r>
              <a:rPr lang="en-US" dirty="0">
                <a:cs typeface="Calibri"/>
              </a:rPr>
              <a:t>If the page top is </a:t>
            </a:r>
            <a:r>
              <a:rPr lang="en-US" dirty="0" smtClean="0">
                <a:cs typeface="Calibri"/>
              </a:rPr>
              <a:t>more than </a:t>
            </a:r>
            <a:r>
              <a:rPr lang="en-US" dirty="0">
                <a:cs typeface="Calibri"/>
              </a:rPr>
              <a:t>50 pixels above the browser </a:t>
            </a:r>
            <a:r>
              <a:rPr lang="en-US" dirty="0" smtClean="0">
                <a:cs typeface="Calibri"/>
              </a:rPr>
              <a:t>window</a:t>
            </a:r>
            <a:r>
              <a:rPr lang="en-US" dirty="0" smtClean="0">
                <a:latin typeface="Calibri"/>
                <a:cs typeface="Calibri"/>
              </a:rPr>
              <a:t>, the element with ID </a:t>
            </a:r>
            <a:r>
              <a:rPr lang="en-US" b="1" dirty="0" smtClean="0">
                <a:latin typeface="Calibri"/>
                <a:cs typeface="Calibri"/>
              </a:rPr>
              <a:t>shrink-</a:t>
            </a:r>
            <a:r>
              <a:rPr lang="en-US" b="1" dirty="0" err="1" smtClean="0">
                <a:latin typeface="Calibri"/>
                <a:cs typeface="Calibri"/>
              </a:rPr>
              <a:t>onscroll</a:t>
            </a:r>
            <a:r>
              <a:rPr lang="en-US" b="1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will have its </a:t>
            </a:r>
            <a:r>
              <a:rPr lang="en-US" b="1" dirty="0" smtClean="0">
                <a:latin typeface="Calibri"/>
                <a:cs typeface="Calibri"/>
              </a:rPr>
              <a:t>class</a:t>
            </a:r>
            <a:r>
              <a:rPr lang="en-US" dirty="0" smtClean="0">
                <a:latin typeface="Calibri"/>
                <a:cs typeface="Calibri"/>
              </a:rPr>
              <a:t> changed to “</a:t>
            </a:r>
            <a:r>
              <a:rPr lang="en-US" b="1" dirty="0" smtClean="0">
                <a:latin typeface="Calibri"/>
                <a:cs typeface="Calibri"/>
              </a:rPr>
              <a:t>small-header”</a:t>
            </a:r>
            <a:r>
              <a:rPr lang="en-US" dirty="0" smtClean="0">
                <a:latin typeface="Calibri"/>
                <a:cs typeface="Calibri"/>
              </a:rPr>
              <a:t>.</a:t>
            </a:r>
          </a:p>
          <a:p>
            <a:r>
              <a:rPr lang="en-US" dirty="0" smtClean="0">
                <a:latin typeface="Calibri"/>
                <a:cs typeface="Calibri"/>
              </a:rPr>
              <a:t>If the page top is less than 50 pixels above the browser window</a:t>
            </a:r>
            <a:r>
              <a:rPr lang="en-US" dirty="0">
                <a:cs typeface="Calibri"/>
              </a:rPr>
              <a:t>, the element with ID </a:t>
            </a:r>
            <a:r>
              <a:rPr lang="en-US" b="1" dirty="0">
                <a:cs typeface="Calibri"/>
              </a:rPr>
              <a:t>shrink-</a:t>
            </a:r>
            <a:r>
              <a:rPr lang="en-US" b="1" dirty="0" err="1">
                <a:cs typeface="Calibri"/>
              </a:rPr>
              <a:t>onscroll</a:t>
            </a:r>
            <a:r>
              <a:rPr lang="en-US" b="1" dirty="0">
                <a:cs typeface="Calibri"/>
              </a:rPr>
              <a:t> </a:t>
            </a:r>
            <a:r>
              <a:rPr lang="en-US" dirty="0">
                <a:cs typeface="Calibri"/>
              </a:rPr>
              <a:t>will </a:t>
            </a:r>
            <a:r>
              <a:rPr lang="en-US" dirty="0" smtClean="0">
                <a:cs typeface="Calibri"/>
              </a:rPr>
              <a:t>have its class changed to “</a:t>
            </a:r>
            <a:r>
              <a:rPr lang="en-US" b="1" dirty="0" smtClean="0">
                <a:cs typeface="Calibri"/>
              </a:rPr>
              <a:t>header</a:t>
            </a:r>
            <a:r>
              <a:rPr lang="en-US" b="1" dirty="0">
                <a:cs typeface="Calibri"/>
              </a:rPr>
              <a:t>”</a:t>
            </a:r>
            <a:r>
              <a:rPr lang="en-US" dirty="0" smtClean="0">
                <a:cs typeface="Calibri"/>
              </a:rPr>
              <a:t>.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"/>
                <a:cs typeface="Courier"/>
              </a:rPr>
              <a:t>window.onscroll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= function() {</a:t>
            </a:r>
            <a:r>
              <a:rPr lang="en-US" sz="1200" b="1" dirty="0" err="1">
                <a:latin typeface="Courier"/>
                <a:cs typeface="Courier"/>
              </a:rPr>
              <a:t>scrollDetect</a:t>
            </a:r>
            <a:r>
              <a:rPr lang="en-US" sz="1200" b="1" dirty="0">
                <a:latin typeface="Courier"/>
                <a:cs typeface="Courier"/>
              </a:rPr>
              <a:t>()};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function </a:t>
            </a:r>
            <a:r>
              <a:rPr lang="en-US" sz="1200" b="1" dirty="0" err="1">
                <a:latin typeface="Courier"/>
                <a:cs typeface="Courier"/>
              </a:rPr>
              <a:t>scrollDetect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if (</a:t>
            </a:r>
            <a:r>
              <a:rPr lang="en-US" sz="1200" b="1" dirty="0" err="1">
                <a:latin typeface="Courier"/>
                <a:cs typeface="Courier"/>
              </a:rPr>
              <a:t>document.body.scrollTop</a:t>
            </a:r>
            <a:r>
              <a:rPr lang="en-US" sz="1200" b="1" dirty="0">
                <a:latin typeface="Courier"/>
                <a:cs typeface="Courier"/>
              </a:rPr>
              <a:t> &gt; 50 || </a:t>
            </a:r>
            <a:r>
              <a:rPr lang="en-US" sz="1200" b="1" dirty="0" err="1">
                <a:latin typeface="Courier"/>
                <a:cs typeface="Courier"/>
              </a:rPr>
              <a:t>document.documentElement.scrollTop</a:t>
            </a:r>
            <a:r>
              <a:rPr lang="en-US" sz="1200" b="1" dirty="0">
                <a:latin typeface="Courier"/>
                <a:cs typeface="Courier"/>
              </a:rPr>
              <a:t> &gt; 50)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    </a:t>
            </a:r>
            <a:r>
              <a:rPr lang="en-US" sz="1200" b="1" dirty="0" err="1">
                <a:latin typeface="Courier"/>
                <a:cs typeface="Courier"/>
              </a:rPr>
              <a:t>document.getElementById</a:t>
            </a:r>
            <a:r>
              <a:rPr lang="en-US" sz="1200" b="1" dirty="0">
                <a:latin typeface="Courier"/>
                <a:cs typeface="Courier"/>
              </a:rPr>
              <a:t>("shrink-</a:t>
            </a:r>
            <a:r>
              <a:rPr lang="en-US" sz="1200" b="1" dirty="0" err="1">
                <a:latin typeface="Courier"/>
                <a:cs typeface="Courier"/>
              </a:rPr>
              <a:t>onscroll</a:t>
            </a:r>
            <a:r>
              <a:rPr lang="en-US" sz="1200" b="1" dirty="0">
                <a:latin typeface="Courier"/>
                <a:cs typeface="Courier"/>
              </a:rPr>
              <a:t>").</a:t>
            </a:r>
            <a:r>
              <a:rPr lang="en-US" sz="1200" b="1" dirty="0" err="1">
                <a:latin typeface="Courier"/>
                <a:cs typeface="Courier"/>
              </a:rPr>
              <a:t>className</a:t>
            </a:r>
            <a:r>
              <a:rPr lang="en-US" sz="1200" b="1" dirty="0">
                <a:latin typeface="Courier"/>
                <a:cs typeface="Courier"/>
              </a:rPr>
              <a:t> = "small-header";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    </a:t>
            </a:r>
            <a:r>
              <a:rPr lang="en-US" sz="1200" b="1" dirty="0" err="1">
                <a:latin typeface="Courier"/>
                <a:cs typeface="Courier"/>
              </a:rPr>
              <a:t>document.getElementById</a:t>
            </a:r>
            <a:r>
              <a:rPr lang="en-US" sz="1200" b="1" dirty="0">
                <a:latin typeface="Courier"/>
                <a:cs typeface="Courier"/>
              </a:rPr>
              <a:t>("shrink-</a:t>
            </a:r>
            <a:r>
              <a:rPr lang="en-US" sz="1200" b="1" dirty="0" err="1">
                <a:latin typeface="Courier"/>
                <a:cs typeface="Courier"/>
              </a:rPr>
              <a:t>onscroll</a:t>
            </a:r>
            <a:r>
              <a:rPr lang="en-US" sz="1200" b="1" dirty="0">
                <a:latin typeface="Courier"/>
                <a:cs typeface="Courier"/>
              </a:rPr>
              <a:t>").</a:t>
            </a:r>
            <a:r>
              <a:rPr lang="en-US" sz="1200" b="1" dirty="0" err="1">
                <a:latin typeface="Courier"/>
                <a:cs typeface="Courier"/>
              </a:rPr>
              <a:t>className</a:t>
            </a:r>
            <a:r>
              <a:rPr lang="en-US" sz="1200" b="1" dirty="0">
                <a:latin typeface="Courier"/>
                <a:cs typeface="Courier"/>
              </a:rPr>
              <a:t> = "header";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"/>
                <a:cs typeface="Courier"/>
              </a:rPr>
              <a:t>    }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163" y="4803914"/>
            <a:ext cx="8407054" cy="13222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3528" y="4869160"/>
            <a:ext cx="1211515" cy="18875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8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effect can be created using some fairly simple </a:t>
            </a:r>
            <a:r>
              <a:rPr lang="en-US" b="1" dirty="0" smtClean="0"/>
              <a:t>JavaScript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are going to be using the </a:t>
            </a:r>
            <a:r>
              <a:rPr lang="en-US" b="1" dirty="0" err="1" smtClean="0"/>
              <a:t>onscroll</a:t>
            </a:r>
            <a:r>
              <a:rPr lang="en-US" dirty="0" smtClean="0"/>
              <a:t> method to change the </a:t>
            </a:r>
            <a:r>
              <a:rPr lang="en-US" b="1" dirty="0" smtClean="0"/>
              <a:t>class</a:t>
            </a:r>
            <a:r>
              <a:rPr lang="en-US" dirty="0" smtClean="0"/>
              <a:t> of an element.</a:t>
            </a:r>
          </a:p>
          <a:p>
            <a:r>
              <a:rPr lang="en-US" dirty="0" smtClean="0"/>
              <a:t>Changing the </a:t>
            </a:r>
            <a:r>
              <a:rPr lang="en-US" b="1" dirty="0" smtClean="0"/>
              <a:t>class</a:t>
            </a:r>
            <a:r>
              <a:rPr lang="en-US" dirty="0" smtClean="0"/>
              <a:t> will allow us to change the styling in </a:t>
            </a:r>
            <a:r>
              <a:rPr lang="en-US" b="1" dirty="0" smtClean="0"/>
              <a:t>CSS </a:t>
            </a:r>
            <a:r>
              <a:rPr lang="en-US" dirty="0" smtClean="0"/>
              <a:t>or even show or hide whole elements.</a:t>
            </a:r>
          </a:p>
          <a:p>
            <a:r>
              <a:rPr lang="en-US" b="1" dirty="0" err="1" smtClean="0"/>
              <a:t>Onscroll</a:t>
            </a:r>
            <a:r>
              <a:rPr lang="en-US" dirty="0" smtClean="0"/>
              <a:t> can also be used to trigger almost any other type of action.</a:t>
            </a:r>
          </a:p>
        </p:txBody>
      </p:sp>
    </p:spTree>
    <p:extLst>
      <p:ext uri="{BB962C8B-B14F-4D97-AF65-F5344CB8AC3E}">
        <p14:creationId xmlns:p14="http://schemas.microsoft.com/office/powerpoint/2010/main" val="23774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</a:t>
            </a:r>
            <a:r>
              <a:rPr lang="en-US" b="1" dirty="0" smtClean="0"/>
              <a:t> HTML file </a:t>
            </a:r>
            <a:r>
              <a:rPr lang="en-US" dirty="0" smtClean="0"/>
              <a:t>from </a:t>
            </a:r>
            <a:r>
              <a:rPr lang="en-US" dirty="0"/>
              <a:t>this template: </a:t>
            </a:r>
            <a:r>
              <a:rPr lang="en-US" dirty="0">
                <a:hlinkClick r:id="rId2"/>
              </a:rPr>
              <a:t>http://iteachit.net/</a:t>
            </a:r>
            <a:r>
              <a:rPr lang="en-US" dirty="0" smtClean="0">
                <a:hlinkClick r:id="rId2"/>
              </a:rPr>
              <a:t>reference.html</a:t>
            </a:r>
            <a:endParaRPr lang="en-US" dirty="0" smtClean="0"/>
          </a:p>
          <a:p>
            <a:r>
              <a:rPr lang="en-US" dirty="0" smtClean="0"/>
              <a:t>Create a new blank CSS file in a </a:t>
            </a:r>
            <a:r>
              <a:rPr lang="en-US" b="1" dirty="0" err="1" smtClean="0"/>
              <a:t>css</a:t>
            </a:r>
            <a:r>
              <a:rPr lang="en-US" dirty="0" smtClean="0"/>
              <a:t> sub-directory</a:t>
            </a:r>
          </a:p>
          <a:p>
            <a:r>
              <a:rPr lang="en-US" dirty="0" smtClean="0"/>
              <a:t>Create a </a:t>
            </a:r>
            <a:r>
              <a:rPr lang="en-US" b="1" dirty="0" err="1" smtClean="0"/>
              <a:t>js</a:t>
            </a:r>
            <a:r>
              <a:rPr lang="en-US" dirty="0" smtClean="0"/>
              <a:t> sub-directory</a:t>
            </a:r>
          </a:p>
        </p:txBody>
      </p:sp>
    </p:spTree>
    <p:extLst>
      <p:ext uri="{BB962C8B-B14F-4D97-AF65-F5344CB8AC3E}">
        <p14:creationId xmlns:p14="http://schemas.microsoft.com/office/powerpoint/2010/main" val="156345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A</a:t>
            </a:r>
            <a:r>
              <a:rPr lang="en-US" dirty="0" smtClean="0">
                <a:latin typeface="Calibri"/>
                <a:cs typeface="Calibri"/>
              </a:rPr>
              <a:t>dd a </a:t>
            </a:r>
            <a:r>
              <a:rPr lang="en-US" b="1" dirty="0" smtClean="0">
                <a:latin typeface="Calibri"/>
                <a:cs typeface="Calibri"/>
              </a:rPr>
              <a:t>div</a:t>
            </a:r>
            <a:r>
              <a:rPr lang="en-US" dirty="0" smtClean="0">
                <a:latin typeface="Calibri"/>
                <a:cs typeface="Calibri"/>
              </a:rPr>
              <a:t> with a </a:t>
            </a:r>
            <a:r>
              <a:rPr lang="en-US" b="1" dirty="0" smtClean="0">
                <a:latin typeface="Calibri"/>
                <a:cs typeface="Calibri"/>
              </a:rPr>
              <a:t>class</a:t>
            </a:r>
            <a:r>
              <a:rPr lang="en-US" dirty="0" smtClean="0">
                <a:latin typeface="Calibri"/>
                <a:cs typeface="Calibri"/>
              </a:rPr>
              <a:t> of</a:t>
            </a:r>
            <a:r>
              <a:rPr lang="en-US" b="1" dirty="0" smtClean="0">
                <a:latin typeface="Calibri"/>
                <a:cs typeface="Calibri"/>
              </a:rPr>
              <a:t> “header”</a:t>
            </a:r>
            <a:r>
              <a:rPr lang="en-US" dirty="0" smtClean="0">
                <a:latin typeface="Calibri"/>
                <a:cs typeface="Calibri"/>
              </a:rPr>
              <a:t> and an </a:t>
            </a:r>
            <a:r>
              <a:rPr lang="en-US" b="1" dirty="0" smtClean="0">
                <a:latin typeface="Calibri"/>
                <a:cs typeface="Calibri"/>
              </a:rPr>
              <a:t>ID</a:t>
            </a:r>
            <a:r>
              <a:rPr lang="en-US" dirty="0" smtClean="0">
                <a:latin typeface="Calibri"/>
                <a:cs typeface="Calibri"/>
              </a:rPr>
              <a:t> of </a:t>
            </a:r>
            <a:r>
              <a:rPr lang="en-US" b="1" dirty="0" smtClean="0">
                <a:latin typeface="Calibri"/>
                <a:cs typeface="Calibri"/>
              </a:rPr>
              <a:t>“shrink-</a:t>
            </a:r>
            <a:r>
              <a:rPr lang="en-US" b="1" dirty="0" err="1" smtClean="0">
                <a:latin typeface="Calibri"/>
                <a:cs typeface="Calibri"/>
              </a:rPr>
              <a:t>onscroll</a:t>
            </a:r>
            <a:r>
              <a:rPr lang="en-US" b="1" dirty="0" smtClean="0">
                <a:latin typeface="Calibri"/>
                <a:cs typeface="Calibri"/>
              </a:rPr>
              <a:t>”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to your </a:t>
            </a:r>
            <a:r>
              <a:rPr lang="en-US" b="1" dirty="0" smtClean="0">
                <a:latin typeface="Calibri"/>
                <a:cs typeface="Calibri"/>
              </a:rPr>
              <a:t>body</a:t>
            </a:r>
            <a:r>
              <a:rPr lang="en-US" dirty="0" smtClean="0">
                <a:latin typeface="Calibri"/>
                <a:cs typeface="Calibri"/>
              </a:rPr>
              <a:t> section like this: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&lt;</a:t>
            </a:r>
            <a:r>
              <a:rPr lang="en-US" b="1" dirty="0" smtClean="0">
                <a:latin typeface="Courier"/>
                <a:cs typeface="Courier"/>
              </a:rPr>
              <a:t>body&gt;</a:t>
            </a:r>
          </a:p>
          <a:p>
            <a:pPr marL="0" indent="0">
              <a:buNone/>
            </a:pPr>
            <a:r>
              <a:rPr lang="en-US" b="1" dirty="0" smtClean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&lt;div class="header" id="shrink-</a:t>
            </a:r>
            <a:r>
              <a:rPr lang="en-US" b="1" dirty="0" err="1">
                <a:latin typeface="Courier"/>
                <a:cs typeface="Courier"/>
              </a:rPr>
              <a:t>onscroll</a:t>
            </a:r>
            <a:r>
              <a:rPr lang="en-US" b="1" dirty="0">
                <a:latin typeface="Courier"/>
                <a:cs typeface="Courier"/>
              </a:rPr>
              <a:t>"&gt;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 &lt;h1&gt;</a:t>
            </a:r>
            <a:r>
              <a:rPr lang="en-US" b="1" dirty="0" err="1">
                <a:latin typeface="Courier"/>
                <a:cs typeface="Courier"/>
              </a:rPr>
              <a:t>Onscroll</a:t>
            </a:r>
            <a:r>
              <a:rPr lang="en-US" b="1" dirty="0">
                <a:latin typeface="Courier"/>
                <a:cs typeface="Courier"/>
              </a:rPr>
              <a:t> Example&lt;/h1&gt;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&lt;/div&gt;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&lt;/body&gt;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1304" y="6327913"/>
            <a:ext cx="30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(See onscroll-example1.html)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>
            <a:off x="284163" y="3180506"/>
            <a:ext cx="8407054" cy="288234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1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Note </a:t>
            </a:r>
            <a:r>
              <a:rPr lang="en-US" dirty="0" smtClean="0">
                <a:latin typeface="Calibri"/>
                <a:cs typeface="Calibri"/>
              </a:rPr>
              <a:t>that the </a:t>
            </a:r>
            <a:r>
              <a:rPr lang="en-US" b="1" dirty="0" smtClean="0">
                <a:latin typeface="Calibri"/>
                <a:cs typeface="Calibri"/>
              </a:rPr>
              <a:t>id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of </a:t>
            </a:r>
            <a:r>
              <a:rPr lang="en-US" b="1" dirty="0" smtClean="0">
                <a:latin typeface="Courier"/>
                <a:cs typeface="Courier"/>
              </a:rPr>
              <a:t>“shrink-</a:t>
            </a:r>
            <a:r>
              <a:rPr lang="en-US" b="1" dirty="0" err="1" smtClean="0">
                <a:latin typeface="Courier"/>
                <a:cs typeface="Courier"/>
              </a:rPr>
              <a:t>onscroll</a:t>
            </a:r>
            <a:r>
              <a:rPr lang="en-US" b="1" dirty="0" smtClean="0">
                <a:latin typeface="Courier"/>
                <a:cs typeface="Courier"/>
              </a:rPr>
              <a:t>”</a:t>
            </a:r>
            <a:r>
              <a:rPr lang="en-US" dirty="0" smtClean="0">
                <a:latin typeface="Calibri"/>
                <a:cs typeface="Calibri"/>
              </a:rPr>
              <a:t> is important: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&lt;</a:t>
            </a:r>
            <a:r>
              <a:rPr lang="en-US" b="1" dirty="0" smtClean="0">
                <a:latin typeface="Courier"/>
                <a:cs typeface="Courier"/>
              </a:rPr>
              <a:t>body&gt;</a:t>
            </a:r>
          </a:p>
          <a:p>
            <a:pPr marL="0" indent="0">
              <a:buNone/>
            </a:pPr>
            <a:r>
              <a:rPr lang="en-US" b="1" dirty="0" smtClean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&lt;div class="header" id="shrink-</a:t>
            </a:r>
            <a:r>
              <a:rPr lang="en-US" b="1" dirty="0" err="1">
                <a:latin typeface="Courier"/>
                <a:cs typeface="Courier"/>
              </a:rPr>
              <a:t>onscroll</a:t>
            </a:r>
            <a:r>
              <a:rPr lang="en-US" b="1" dirty="0">
                <a:latin typeface="Courier"/>
                <a:cs typeface="Courier"/>
              </a:rPr>
              <a:t>"&gt;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 &lt;h1&gt;</a:t>
            </a:r>
            <a:r>
              <a:rPr lang="en-US" b="1" dirty="0" err="1">
                <a:latin typeface="Courier"/>
                <a:cs typeface="Courier"/>
              </a:rPr>
              <a:t>Onscroll</a:t>
            </a:r>
            <a:r>
              <a:rPr lang="en-US" b="1" dirty="0">
                <a:latin typeface="Courier"/>
                <a:cs typeface="Courier"/>
              </a:rPr>
              <a:t> Example&lt;/h1&gt;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&lt;/div&gt;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&lt;/body&gt;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1304" y="6327913"/>
            <a:ext cx="30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(See onscroll-example1.html)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>
            <a:off x="284163" y="2827130"/>
            <a:ext cx="8407054" cy="288234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6173304" y="2617304"/>
            <a:ext cx="408609" cy="8503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8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getElementById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/>
          <a:p>
            <a:r>
              <a:rPr lang="en-US" dirty="0" smtClean="0"/>
              <a:t>We are going to employ the same strategy as in a previous lesson where we built a responsive menu.</a:t>
            </a:r>
          </a:p>
          <a:p>
            <a:r>
              <a:rPr lang="en-US" dirty="0" smtClean="0"/>
              <a:t>Do you remember this? (</a:t>
            </a:r>
            <a:r>
              <a:rPr lang="en-US" i="1" dirty="0" smtClean="0"/>
              <a:t>Don’t type this)</a:t>
            </a:r>
            <a:endParaRPr lang="en-US" dirty="0"/>
          </a:p>
        </p:txBody>
      </p:sp>
      <p:pic>
        <p:nvPicPr>
          <p:cNvPr id="5" name="Picture 4" descr="Screen Shot 2016-10-30 at 12.37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15" y="3710926"/>
            <a:ext cx="6652198" cy="31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 &amp;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We are going to use the same strategy: we are going to change the styling of the header element by changing its </a:t>
            </a:r>
            <a:r>
              <a:rPr lang="en-US" b="1" dirty="0" smtClean="0">
                <a:latin typeface="Calibri"/>
                <a:cs typeface="Calibri"/>
              </a:rPr>
              <a:t>class</a:t>
            </a:r>
            <a:r>
              <a:rPr lang="en-US" dirty="0" smtClean="0">
                <a:latin typeface="Calibri"/>
                <a:cs typeface="Calibri"/>
              </a:rPr>
              <a:t>.</a:t>
            </a:r>
          </a:p>
          <a:p>
            <a:r>
              <a:rPr lang="en-US" dirty="0" smtClean="0">
                <a:latin typeface="Calibri"/>
                <a:cs typeface="Calibri"/>
              </a:rPr>
              <a:t>The </a:t>
            </a:r>
            <a:r>
              <a:rPr lang="en-US" b="1" dirty="0" smtClean="0">
                <a:latin typeface="Calibri"/>
                <a:cs typeface="Calibri"/>
              </a:rPr>
              <a:t>ID</a:t>
            </a:r>
            <a:r>
              <a:rPr lang="en-US" dirty="0" smtClean="0">
                <a:latin typeface="Calibri"/>
                <a:cs typeface="Calibri"/>
              </a:rPr>
              <a:t> will be used in the JavaScript to check which element needs its </a:t>
            </a:r>
            <a:r>
              <a:rPr lang="en-US" b="1" dirty="0" smtClean="0">
                <a:latin typeface="Calibri"/>
                <a:cs typeface="Calibri"/>
              </a:rPr>
              <a:t>class</a:t>
            </a:r>
            <a:r>
              <a:rPr lang="en-US" dirty="0" smtClean="0">
                <a:latin typeface="Calibri"/>
                <a:cs typeface="Calibri"/>
              </a:rPr>
              <a:t> changing.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1304" y="6327913"/>
            <a:ext cx="30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(See onscroll-example1.html)</a:t>
            </a:r>
            <a:endParaRPr lang="en-US" i="1" dirty="0"/>
          </a:p>
        </p:txBody>
      </p:sp>
      <p:pic>
        <p:nvPicPr>
          <p:cNvPr id="6" name="Picture 5" descr="Screen Shot 2016-11-16 at 09.1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87" y="4132746"/>
            <a:ext cx="7356379" cy="2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your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4" y="2133600"/>
            <a:ext cx="4055286" cy="3992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Style the header div in your CSS file to be a strip of </a:t>
            </a:r>
            <a:r>
              <a:rPr lang="en-US" dirty="0" err="1" smtClean="0">
                <a:latin typeface="Calibri"/>
                <a:cs typeface="Calibri"/>
              </a:rPr>
              <a:t>colour</a:t>
            </a:r>
            <a:r>
              <a:rPr lang="en-US" dirty="0" smtClean="0">
                <a:latin typeface="Calibri"/>
                <a:cs typeface="Calibri"/>
              </a:rPr>
              <a:t> across the browser width.</a:t>
            </a:r>
          </a:p>
          <a:p>
            <a:r>
              <a:rPr lang="en-US" dirty="0" smtClean="0">
                <a:latin typeface="Calibri"/>
                <a:cs typeface="Calibri"/>
              </a:rPr>
              <a:t>Change the font and </a:t>
            </a:r>
            <a:r>
              <a:rPr lang="en-US" dirty="0" err="1" smtClean="0">
                <a:latin typeface="Calibri"/>
                <a:cs typeface="Calibri"/>
              </a:rPr>
              <a:t>colour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as well if you like.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4608" y="6338956"/>
            <a:ext cx="375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(See onscroll-example2.html &amp; .</a:t>
            </a:r>
            <a:r>
              <a:rPr lang="en-US" i="1" dirty="0" err="1" smtClean="0"/>
              <a:t>css</a:t>
            </a:r>
            <a:r>
              <a:rPr lang="en-US" i="1" dirty="0" smtClean="0"/>
              <a:t>)</a:t>
            </a:r>
            <a:endParaRPr lang="en-US" i="1" dirty="0"/>
          </a:p>
        </p:txBody>
      </p:sp>
      <p:pic>
        <p:nvPicPr>
          <p:cNvPr id="7" name="Picture 6" descr="Screen Shot 2016-11-16 at 16.13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49" y="2133600"/>
            <a:ext cx="4804551" cy="4205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5108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5160</TotalTime>
  <Words>1416</Words>
  <Application>Microsoft Macintosh PowerPoint</Application>
  <PresentationFormat>On-screen Show (4:3)</PresentationFormat>
  <Paragraphs>155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Spectrum</vt:lpstr>
      <vt:lpstr>MCOSS2WED</vt:lpstr>
      <vt:lpstr>Example</vt:lpstr>
      <vt:lpstr>Overview</vt:lpstr>
      <vt:lpstr>Preparation</vt:lpstr>
      <vt:lpstr>Create a header</vt:lpstr>
      <vt:lpstr>Create a header</vt:lpstr>
      <vt:lpstr>getElementById</vt:lpstr>
      <vt:lpstr>ID &amp; class</vt:lpstr>
      <vt:lpstr>Style your header</vt:lpstr>
      <vt:lpstr>Create a header</vt:lpstr>
      <vt:lpstr>Create a header</vt:lpstr>
      <vt:lpstr>Create content</vt:lpstr>
      <vt:lpstr>Add JavaScript</vt:lpstr>
      <vt:lpstr>Add JavaScript</vt:lpstr>
      <vt:lpstr>Add JavaScript</vt:lpstr>
      <vt:lpstr>Add JavaScript</vt:lpstr>
      <vt:lpstr>Add JavaScript</vt:lpstr>
      <vt:lpstr>Add JavaScript</vt:lpstr>
      <vt:lpstr>Try it out</vt:lpstr>
      <vt:lpstr>Close the gap</vt:lpstr>
      <vt:lpstr>Close the gap</vt:lpstr>
      <vt:lpstr>Challenge 1</vt:lpstr>
      <vt:lpstr>Challenge 2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MCOSS2WED</dc:title>
  <dc:creator>David Caldwell</dc:creator>
  <cp:lastModifiedBy>David Caldwell</cp:lastModifiedBy>
  <cp:revision>165</cp:revision>
  <dcterms:created xsi:type="dcterms:W3CDTF">2016-11-14T09:50:45Z</dcterms:created>
  <dcterms:modified xsi:type="dcterms:W3CDTF">2016-11-25T12:33:51Z</dcterms:modified>
</cp:coreProperties>
</file>